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66600" cy="6858000"/>
  <p:notesSz cx="12166600" cy="6858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345"/>
            <a:ext cx="12166193" cy="81427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5573" y="5877153"/>
            <a:ext cx="2273566" cy="9808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2764" y="1132697"/>
            <a:ext cx="11407421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942" y="3840480"/>
            <a:ext cx="852106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647" y="1577340"/>
            <a:ext cx="529523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69" y="1577340"/>
            <a:ext cx="529523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1345"/>
            <a:ext cx="12166193" cy="8142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3290" y="236499"/>
            <a:ext cx="610636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5570" y="1710037"/>
            <a:ext cx="10535920" cy="173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8803" y="6377940"/>
            <a:ext cx="389534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647" y="6377940"/>
            <a:ext cx="279977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4524" y="6377940"/>
            <a:ext cx="279977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F50DC-7A9D-4503-A2E3-BBD72BE9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143000"/>
            <a:ext cx="12166600" cy="73866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Муниципальное общеобразовательное учреждение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«Гимназия №20 имени Героя Советского Союза В.Б. Миронова»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66F10F-3D2A-462A-AD78-E71EE1B1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900" y="1458135"/>
            <a:ext cx="10535920" cy="2229328"/>
          </a:xfrm>
        </p:spPr>
        <p:txBody>
          <a:bodyPr/>
          <a:lstStyle/>
          <a:p>
            <a:pPr marL="1925320" marR="5080" lvl="0" indent="-1913255" algn="l" defTabSz="914400" rtl="0" eaLnBrk="1" fontAlgn="auto" latinLnBrk="0" hangingPunct="1">
              <a:lnSpc>
                <a:spcPct val="12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925320" marR="5080" lvl="0" indent="-1913255" algn="l" defTabSz="914400" rtl="0" eaLnBrk="1" fontAlgn="auto" latinLnBrk="0" hangingPunct="1">
              <a:lnSpc>
                <a:spcPct val="12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kern="1200" dirty="0"/>
          </a:p>
          <a:p>
            <a:pPr marL="1925320" marR="5080" lvl="0" indent="-1913255" algn="ctr" defTabSz="914400" rtl="0" eaLnBrk="1" fontAlgn="auto" latinLnBrk="0" hangingPunct="1">
              <a:lnSpc>
                <a:spcPct val="12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Правила </a:t>
            </a:r>
            <a:r>
              <a:rPr kumimoji="0" lang="ru-RU" sz="32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эффективной </a:t>
            </a:r>
            <a:r>
              <a:rPr kumimoji="0" lang="ru-RU" sz="32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коммуникации </a:t>
            </a:r>
            <a:r>
              <a:rPr kumimoji="0" lang="ru-RU" sz="3200" b="1" i="0" u="none" strike="noStrike" kern="1200" cap="none" spc="-7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sz="3200" b="1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32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чатах</a:t>
            </a:r>
            <a:r>
              <a:rPr kumimoji="0" lang="ru-RU" sz="3200" b="1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lang="ru-RU" sz="3200" b="1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32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группах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A4A058-EF57-40E9-A5D9-1701DA526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2560" y="3687463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9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4500" y="1051559"/>
            <a:ext cx="3915662" cy="37490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6405" y="1076612"/>
            <a:ext cx="6509384" cy="5725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5104">
              <a:lnSpc>
                <a:spcPct val="100000"/>
              </a:lnSpc>
              <a:spcBef>
                <a:spcPts val="95"/>
              </a:spcBef>
              <a:buClr>
                <a:srgbClr val="002060"/>
              </a:buClr>
              <a:buFont typeface="Times New Roman"/>
              <a:buAutoNum type="arabicPeriod"/>
              <a:tabLst>
                <a:tab pos="292735" algn="l"/>
              </a:tabLst>
            </a:pP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Чат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предназначен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обсуждения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общих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всех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родителей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организационных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вопросов</a:t>
            </a:r>
            <a:endParaRPr sz="2200">
              <a:latin typeface="Times New Roman"/>
              <a:cs typeface="Times New Roman"/>
            </a:endParaRPr>
          </a:p>
          <a:p>
            <a:pPr marL="292100" indent="-28003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292735" algn="l"/>
              </a:tabLst>
            </a:pP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Пользоваться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чатом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можно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8.00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до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21.00</a:t>
            </a:r>
            <a:endParaRPr sz="2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525"/>
              </a:spcBef>
            </a:pPr>
            <a:r>
              <a:rPr sz="2200" spc="-40" dirty="0">
                <a:solidFill>
                  <a:srgbClr val="002060"/>
                </a:solidFill>
                <a:latin typeface="Times New Roman"/>
                <a:cs typeface="Times New Roman"/>
              </a:rPr>
              <a:t>Уважайте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отдыха!</a:t>
            </a:r>
            <a:endParaRPr sz="2200">
              <a:latin typeface="Times New Roman"/>
              <a:cs typeface="Times New Roman"/>
            </a:endParaRPr>
          </a:p>
          <a:p>
            <a:pPr marL="12700" marR="40005">
              <a:lnSpc>
                <a:spcPct val="100000"/>
              </a:lnSpc>
              <a:spcBef>
                <a:spcPts val="530"/>
              </a:spcBef>
              <a:buAutoNum type="arabicPeriod" startAt="3"/>
              <a:tabLst>
                <a:tab pos="292100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Пишите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грамотно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понятно,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обсуждайте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чужую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грамотность.</a:t>
            </a:r>
            <a:endParaRPr sz="2200">
              <a:latin typeface="Times New Roman"/>
              <a:cs typeface="Times New Roman"/>
            </a:endParaRPr>
          </a:p>
          <a:p>
            <a:pPr marL="12700" marR="119380">
              <a:lnSpc>
                <a:spcPct val="100000"/>
              </a:lnSpc>
              <a:spcBef>
                <a:spcPts val="530"/>
              </a:spcBef>
              <a:buAutoNum type="arabicPeriod" startAt="3"/>
              <a:tabLst>
                <a:tab pos="2921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делайте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скриншоты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чата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 не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публикуйте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их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социальных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сетях.</a:t>
            </a:r>
            <a:endParaRPr sz="2200">
              <a:latin typeface="Times New Roman"/>
              <a:cs typeface="Times New Roman"/>
            </a:endParaRPr>
          </a:p>
          <a:p>
            <a:pPr marL="12700" marR="640080">
              <a:lnSpc>
                <a:spcPct val="100000"/>
              </a:lnSpc>
              <a:spcBef>
                <a:spcPts val="525"/>
              </a:spcBef>
              <a:buAutoNum type="arabicPeriod" startAt="3"/>
              <a:tabLst>
                <a:tab pos="292735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цитируйте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обсуждения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чате,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это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закрытая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информация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сообщества.</a:t>
            </a:r>
            <a:endParaRPr sz="2200">
              <a:latin typeface="Times New Roman"/>
              <a:cs typeface="Times New Roman"/>
            </a:endParaRPr>
          </a:p>
          <a:p>
            <a:pPr marL="12700" marR="45085">
              <a:lnSpc>
                <a:spcPct val="100000"/>
              </a:lnSpc>
              <a:buAutoNum type="arabicPeriod" startAt="3"/>
              <a:tabLst>
                <a:tab pos="2921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обсуждайте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социальные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неравенства,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религию и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политику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 startAt="3"/>
              <a:tabLst>
                <a:tab pos="292100" algn="l"/>
                <a:tab pos="5225415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Администратор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чата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должен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сначала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напоминать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правилах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чата,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кто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либо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их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нарушает.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Далее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напомнить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возможности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удаления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из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чата.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того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требует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ситуация-удалить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Правила</a:t>
            </a:r>
            <a:r>
              <a:rPr spc="-50" dirty="0"/>
              <a:t> </a:t>
            </a:r>
            <a:r>
              <a:rPr spc="-25" dirty="0"/>
              <a:t>коммуникации</a:t>
            </a:r>
            <a:r>
              <a:rPr spc="-65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25" dirty="0"/>
              <a:t>чате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4E92DF8-D046-4F58-B31C-D3BA8EB21D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17100" y="4757838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9700" y="873760"/>
            <a:ext cx="10439400" cy="5818259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630"/>
              </a:spcBef>
              <a:buClr>
                <a:srgbClr val="002060"/>
              </a:buClr>
              <a:buFont typeface="Times New Roman"/>
              <a:buAutoNum type="arabicPeriod" startAt="7"/>
              <a:tabLst>
                <a:tab pos="292100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Администратор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удалять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членов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чата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личным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предпочтениям</a:t>
            </a:r>
            <a:endParaRPr sz="2200" dirty="0">
              <a:latin typeface="Times New Roman"/>
              <a:cs typeface="Times New Roman"/>
            </a:endParaRPr>
          </a:p>
          <a:p>
            <a:pPr marL="12700" marR="546735">
              <a:lnSpc>
                <a:spcPct val="100000"/>
              </a:lnSpc>
              <a:spcBef>
                <a:spcPts val="525"/>
              </a:spcBef>
              <a:buAutoNum type="arabicPeriod" startAt="7"/>
              <a:tabLst>
                <a:tab pos="2921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srgbClr val="002060"/>
                </a:solidFill>
                <a:latin typeface="Times New Roman"/>
                <a:cs typeface="Times New Roman"/>
              </a:rPr>
              <a:t>будьте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равнодушны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ситуациям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чате!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понимаете,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ситуация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между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родителями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накаляется,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важно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сделать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попытку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разрешить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инцидент.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способы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хороши,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юмор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тоже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выход!</a:t>
            </a:r>
            <a:endParaRPr sz="2200" dirty="0">
              <a:latin typeface="Times New Roman"/>
              <a:cs typeface="Times New Roman"/>
            </a:endParaRPr>
          </a:p>
          <a:p>
            <a:pPr marL="12700" marR="318770">
              <a:lnSpc>
                <a:spcPct val="100000"/>
              </a:lnSpc>
              <a:spcBef>
                <a:spcPts val="530"/>
              </a:spcBef>
              <a:buAutoNum type="arabicPeriod" startAt="7"/>
              <a:tabLst>
                <a:tab pos="2921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есть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вопросы,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могут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привести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конфликтам,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важно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оперативно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сообщить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об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этом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классному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руководителю,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чтоб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он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своевременно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принял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меры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решению,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ответил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вопросы.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Так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сбережете</a:t>
            </a:r>
            <a:r>
              <a:rPr sz="22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нервы,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сохраните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позитивную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коммуникацию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родительском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чате.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9.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публиковать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чат:</a:t>
            </a:r>
            <a:endParaRPr sz="2200" dirty="0">
              <a:latin typeface="Times New Roman"/>
              <a:cs typeface="Times New Roman"/>
            </a:endParaRPr>
          </a:p>
          <a:p>
            <a:pPr marL="12700" marR="57150">
              <a:lnSpc>
                <a:spcPct val="100000"/>
              </a:lnSpc>
              <a:buChar char="-"/>
              <a:tabLst>
                <a:tab pos="175895" algn="l"/>
                <a:tab pos="6998334" algn="l"/>
              </a:tabLst>
            </a:pP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вопросы,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касающиеся</a:t>
            </a:r>
            <a:r>
              <a:rPr sz="22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поведения,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воспитания,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обучения	любого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ребенка,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группы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детей,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детей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других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классов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(если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есть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вопросы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задайте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их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классному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руководителю)</a:t>
            </a:r>
            <a:endParaRPr sz="2200" dirty="0">
              <a:latin typeface="Times New Roman"/>
              <a:cs typeface="Times New Roman"/>
            </a:endParaRPr>
          </a:p>
          <a:p>
            <a:pPr marL="12700" marR="116205">
              <a:lnSpc>
                <a:spcPct val="100000"/>
              </a:lnSpc>
              <a:spcBef>
                <a:spcPts val="525"/>
              </a:spcBef>
              <a:buChar char="-"/>
              <a:tabLst>
                <a:tab pos="175895" algn="l"/>
              </a:tabLst>
            </a:pP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вопросы,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касающиеся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поведения,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воспитания,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любого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родителя,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группы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родителей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(если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есть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вопросы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задайте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их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классному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руководителю)</a:t>
            </a:r>
            <a:endParaRPr sz="2200" dirty="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100000"/>
              </a:lnSpc>
              <a:spcBef>
                <a:spcPts val="530"/>
              </a:spcBef>
              <a:buChar char="-"/>
              <a:tabLst>
                <a:tab pos="175895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поднимать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вопросы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взаимодействия</a:t>
            </a:r>
            <a:r>
              <a:rPr sz="22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между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детьми,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касаются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каких-либо</a:t>
            </a:r>
            <a:r>
              <a:rPr sz="22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сложных,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конфликтных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ситуаций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(это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вопросы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конфликта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классного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82900" y="304800"/>
            <a:ext cx="6106368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Правила</a:t>
            </a:r>
            <a:r>
              <a:rPr spc="-50" dirty="0"/>
              <a:t> </a:t>
            </a:r>
            <a:r>
              <a:rPr spc="-25" dirty="0"/>
              <a:t>коммуникации</a:t>
            </a:r>
            <a:r>
              <a:rPr spc="-65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25" dirty="0"/>
              <a:t>чате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C5E6A8-90F4-4334-9320-0A7861532D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1572" y="5010752"/>
            <a:ext cx="1847248" cy="1847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1458" y="272237"/>
            <a:ext cx="2622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Правила</a:t>
            </a:r>
            <a:r>
              <a:rPr spc="-110" dirty="0"/>
              <a:t> </a:t>
            </a:r>
            <a:r>
              <a:rPr spc="-15" dirty="0"/>
              <a:t>чата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900" y="846277"/>
            <a:ext cx="7486015" cy="579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публиковать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чат:</a:t>
            </a:r>
            <a:endParaRPr sz="2200" dirty="0">
              <a:latin typeface="Times New Roman"/>
              <a:cs typeface="Times New Roman"/>
            </a:endParaRPr>
          </a:p>
          <a:p>
            <a:pPr marL="12700" marR="629285" indent="-635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индивидуальные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вопросы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могут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обсуждаться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личной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переписке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классным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руководителем)</a:t>
            </a:r>
            <a:endParaRPr sz="2200" dirty="0">
              <a:latin typeface="Times New Roman"/>
              <a:cs typeface="Times New Roman"/>
            </a:endParaRPr>
          </a:p>
          <a:p>
            <a:pPr marL="175895" indent="-163830">
              <a:lnSpc>
                <a:spcPct val="100000"/>
              </a:lnSpc>
              <a:buChar char="-"/>
              <a:tabLst>
                <a:tab pos="176530" algn="l"/>
                <a:tab pos="1408430" algn="l"/>
              </a:tabLst>
            </a:pP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приколы,	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рекламу,</a:t>
            </a:r>
            <a:r>
              <a:rPr sz="2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спам</a:t>
            </a:r>
            <a:endParaRPr sz="2200" dirty="0">
              <a:latin typeface="Times New Roman"/>
              <a:cs typeface="Times New Roman"/>
            </a:endParaRPr>
          </a:p>
          <a:p>
            <a:pPr marL="12700" marR="116205">
              <a:lnSpc>
                <a:spcPct val="100000"/>
              </a:lnSpc>
              <a:spcBef>
                <a:spcPts val="525"/>
              </a:spcBef>
              <a:buChar char="-"/>
              <a:tabLst>
                <a:tab pos="17653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размещайте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фейковые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сообщения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 повышайте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тревожность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родителей.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кажется,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информация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очень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актуальна,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объективна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правдива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сообщите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ее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классному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руководителю,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он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примет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решение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публикации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в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своем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чате,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она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легитимна.</a:t>
            </a: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ts val="2640"/>
              </a:lnSpc>
              <a:spcBef>
                <a:spcPts val="90"/>
              </a:spcBef>
              <a:buChar char="-"/>
              <a:tabLst>
                <a:tab pos="176530" algn="l"/>
                <a:tab pos="1332230" algn="l"/>
                <a:tab pos="5636260" algn="l"/>
              </a:tabLst>
            </a:pP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просьбы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передаче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информации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здоровье	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своего ребенка, </a:t>
            </a:r>
            <a:r>
              <a:rPr sz="2200" spc="-5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время,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причинах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опоздания,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справки 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другую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личную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информацию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пишите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лично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учителю</a:t>
            </a:r>
            <a:endParaRPr sz="2200" dirty="0">
              <a:latin typeface="Times New Roman"/>
              <a:cs typeface="Times New Roman"/>
            </a:endParaRPr>
          </a:p>
          <a:p>
            <a:pPr marL="355600" marR="502920" indent="-342900">
              <a:lnSpc>
                <a:spcPts val="2640"/>
              </a:lnSpc>
              <a:buChar char="-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размещайте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голосовые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сообщения-это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невежливо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отношению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остальным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участникам</a:t>
            </a:r>
            <a:endParaRPr sz="2200" dirty="0">
              <a:latin typeface="Times New Roman"/>
              <a:cs typeface="Times New Roman"/>
            </a:endParaRPr>
          </a:p>
          <a:p>
            <a:pPr marL="12700" marR="729615">
              <a:lnSpc>
                <a:spcPts val="2640"/>
              </a:lnSpc>
            </a:pP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 вы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видите</a:t>
            </a:r>
            <a:r>
              <a:rPr sz="22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угрозы,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шантаж,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оскорбления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между </a:t>
            </a:r>
            <a:r>
              <a:rPr sz="2200" b="1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родителями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срочно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сообщите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ts val="2550"/>
              </a:lnSpc>
            </a:pP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классному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руководителю</a:t>
            </a:r>
            <a:r>
              <a:rPr sz="22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этом!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661A5E-0336-4FCD-94D0-90FC7433DA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5900" y="1066800"/>
            <a:ext cx="3913971" cy="32921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7D1E939-2793-4BE1-BDCF-8384FAD5AB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32311" y="4745554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9488" cy="838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038" y="864743"/>
            <a:ext cx="7703820" cy="551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Коммуникация: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Соблюдайте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этические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нормы.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Будьте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вежливы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тактичны.</a:t>
            </a:r>
            <a:endParaRPr sz="2000">
              <a:latin typeface="Times New Roman"/>
              <a:cs typeface="Times New Roman"/>
            </a:endParaRPr>
          </a:p>
          <a:p>
            <a:pPr marL="298450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1744980" algn="l"/>
                <a:tab pos="2211705" algn="l"/>
                <a:tab pos="3730625" algn="l"/>
                <a:tab pos="4197350" algn="l"/>
                <a:tab pos="5664835" algn="l"/>
                <a:tab pos="6882130" algn="l"/>
              </a:tabLst>
            </a:pP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2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ай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spc="4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ь	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е	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000" spc="2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ро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-6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ть	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а	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лен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я	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,	</a:t>
            </a:r>
            <a:r>
              <a:rPr sz="2000" spc="-7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ны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х 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эмоций.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провоцируйте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конфликты.</a:t>
            </a:r>
            <a:endParaRPr sz="2000">
              <a:latin typeface="Times New Roman"/>
              <a:cs typeface="Times New Roman"/>
            </a:endParaRPr>
          </a:p>
          <a:p>
            <a:pPr marL="299085" marR="635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1484630" algn="l"/>
                <a:tab pos="2004060" algn="l"/>
                <a:tab pos="3268979" algn="l"/>
                <a:tab pos="3549650" algn="l"/>
                <a:tab pos="4165600" algn="l"/>
                <a:tab pos="4409440" algn="l"/>
                <a:tab pos="4910455" algn="l"/>
                <a:tab pos="6334125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ните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,	ч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	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пе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епи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а	в	ч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те	-	э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	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фа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000" spc="4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ск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	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пись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ен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ны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й  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Старайтесь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быть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лаконичными.</a:t>
            </a:r>
            <a:endParaRPr sz="2000">
              <a:latin typeface="Times New Roman"/>
              <a:cs typeface="Times New Roman"/>
            </a:endParaRPr>
          </a:p>
          <a:p>
            <a:pPr marL="298450" marR="69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000" spc="3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отправляйте</a:t>
            </a:r>
            <a:r>
              <a:rPr sz="2000" spc="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пустых,</a:t>
            </a:r>
            <a:r>
              <a:rPr sz="2000" spc="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000" spc="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несущих</a:t>
            </a:r>
            <a:r>
              <a:rPr sz="2000" spc="3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никакого</a:t>
            </a:r>
            <a:r>
              <a:rPr sz="2000" spc="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смысла</a:t>
            </a:r>
            <a:r>
              <a:rPr sz="2000" spc="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сообщений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типа: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«да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уж»,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«ух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ты»,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«гм»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т.п.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используйте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CAPS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LOCK,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будьте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умереннее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смайликами.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988060" algn="l"/>
                <a:tab pos="1819910" algn="l"/>
                <a:tab pos="2098675" algn="l"/>
                <a:tab pos="3413760" algn="l"/>
                <a:tab pos="4029710" algn="l"/>
                <a:tab pos="5334000" algn="l"/>
                <a:tab pos="6416675" algn="l"/>
              </a:tabLst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	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	в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м	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те	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исылае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	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ажн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ю,	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льн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ю 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информацию,</a:t>
            </a:r>
            <a:r>
              <a:rPr sz="2000" spc="1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благодарить</a:t>
            </a:r>
            <a:r>
              <a:rPr sz="20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его</a:t>
            </a:r>
            <a:r>
              <a:rPr sz="2000" spc="1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0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нужно,</a:t>
            </a:r>
            <a:r>
              <a:rPr sz="20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так</a:t>
            </a:r>
            <a:r>
              <a:rPr sz="2000" spc="1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000" spc="1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каждое</a:t>
            </a:r>
            <a:r>
              <a:rPr sz="2000" spc="1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«спасибо»</a:t>
            </a:r>
            <a:endParaRPr sz="2000">
              <a:latin typeface="Times New Roman"/>
              <a:cs typeface="Times New Roman"/>
            </a:endParaRPr>
          </a:p>
          <a:p>
            <a:pPr marL="297815" marR="7620">
              <a:lnSpc>
                <a:spcPct val="100000"/>
              </a:lnSpc>
              <a:tabLst>
                <a:tab pos="676275" algn="l"/>
                <a:tab pos="1268730" algn="l"/>
                <a:tab pos="2981960" algn="l"/>
                <a:tab pos="3604895" algn="l"/>
                <a:tab pos="4327525" algn="l"/>
                <a:tab pos="5796280" algn="l"/>
                <a:tab pos="6908800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–	э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	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000" spc="4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-11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йс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	д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я	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2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х	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ни</a:t>
            </a:r>
            <a:r>
              <a:rPr sz="2000" spc="-10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.	</a:t>
            </a:r>
            <a:r>
              <a:rPr sz="2000" spc="-5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жно 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поблагодарить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человека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личным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сообщением.</a:t>
            </a:r>
            <a:endParaRPr sz="2000">
              <a:latin typeface="Times New Roman"/>
              <a:cs typeface="Times New Roman"/>
            </a:endParaRPr>
          </a:p>
          <a:p>
            <a:pPr marL="355600" marR="644525" indent="-342900">
              <a:lnSpc>
                <a:spcPts val="2400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кем-то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группы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нужно</a:t>
            </a:r>
            <a:r>
              <a:rPr sz="2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обсудить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частный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вопрос,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обращайтесь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 личное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пространство.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6837" y="270497"/>
            <a:ext cx="5177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Рекомендации </a:t>
            </a:r>
            <a:r>
              <a:rPr spc="-10" dirty="0"/>
              <a:t>участникам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1409" y="1676400"/>
            <a:ext cx="4308079" cy="27903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E10B2D-E114-43E8-A2F2-F3EB45575C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3453" y="4750634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9488" cy="838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8757" y="940067"/>
            <a:ext cx="7444105" cy="551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Размещение</a:t>
            </a:r>
            <a:r>
              <a:rPr sz="2000" b="1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информации:</a:t>
            </a:r>
            <a:endParaRPr sz="2000" dirty="0">
              <a:latin typeface="Times New Roman"/>
              <a:cs typeface="Times New Roman"/>
            </a:endParaRPr>
          </a:p>
          <a:p>
            <a:pPr marL="299085" marR="62039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Десять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раз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подумайте,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нужно</a:t>
            </a:r>
            <a:r>
              <a:rPr sz="2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писать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иное 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сообщение.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будет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нежелательных</a:t>
            </a:r>
            <a:r>
              <a:rPr sz="2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последствий? Не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забывайте,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поток «пустой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болтовни»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усложняет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поиск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получение по-настоящему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важной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информации.</a:t>
            </a:r>
            <a:endParaRPr sz="2000" dirty="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групповых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чатах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действует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принцип</a:t>
            </a:r>
            <a:r>
              <a:rPr sz="2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коллективной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солидарности.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Поэтому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кто-то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группы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просит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помощи,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 вы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можете помочь,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сделайте это.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Не ждите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ответа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администратора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чата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других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участников.</a:t>
            </a:r>
            <a:endParaRPr sz="2000" dirty="0">
              <a:latin typeface="Times New Roman"/>
              <a:cs typeface="Times New Roman"/>
            </a:endParaRPr>
          </a:p>
          <a:p>
            <a:pPr marL="299720" marR="27495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237740" algn="l"/>
              </a:tabLst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Пишите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полные,	не рваные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фразы,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так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как 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несколько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человек одновременно 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будут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отправлять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сообщения, они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могут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перемешаться,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разобраться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них</a:t>
            </a:r>
            <a:r>
              <a:rPr sz="2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будет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непросто.</a:t>
            </a:r>
            <a:endParaRPr sz="2000" dirty="0">
              <a:latin typeface="Times New Roman"/>
              <a:cs typeface="Times New Roman"/>
            </a:endParaRPr>
          </a:p>
          <a:p>
            <a:pPr marL="299085" marR="22923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вы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отправляете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документы,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изображения,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ссылки,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видео или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аудио,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оставляйте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комментарии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к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ним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зачем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это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отправлено.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Помните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пересылке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информации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третьим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лицам!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57797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Ваш «цифровой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след»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«тянуться»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за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вами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 err="1">
                <a:solidFill>
                  <a:srgbClr val="002060"/>
                </a:solidFill>
                <a:latin typeface="Times New Roman"/>
                <a:cs typeface="Times New Roman"/>
              </a:rPr>
              <a:t>родительского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0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ата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6837" y="270497"/>
            <a:ext cx="5177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Рекомендации </a:t>
            </a:r>
            <a:r>
              <a:rPr spc="-10" dirty="0"/>
              <a:t>участникам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5668" y="1124750"/>
            <a:ext cx="4097896" cy="30744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F949B2-76A1-4D07-91E2-4E2E32BC8B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6734" y="4684647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9488" cy="838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911" y="865760"/>
            <a:ext cx="9497589" cy="56220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 err="1">
                <a:solidFill>
                  <a:srgbClr val="002060"/>
                </a:solidFill>
                <a:latin typeface="Times New Roman"/>
                <a:cs typeface="Times New Roman"/>
              </a:rPr>
              <a:t>Конфликты</a:t>
            </a:r>
            <a:r>
              <a:rPr sz="24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sz="2100" dirty="0">
              <a:latin typeface="Times New Roman"/>
              <a:cs typeface="Times New Roman"/>
            </a:endParaRPr>
          </a:p>
          <a:p>
            <a:pPr marL="355600" marR="366395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Будьте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терпимее к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участникам.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Выяснения</a:t>
            </a:r>
            <a:r>
              <a:rPr sz="2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отношений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использованием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чата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–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конструктивны,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Остановитесь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переписке,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возьмите </a:t>
            </a:r>
            <a:r>
              <a:rPr sz="2000" spc="-60" dirty="0">
                <a:solidFill>
                  <a:srgbClr val="002060"/>
                </a:solidFill>
                <a:latin typeface="Times New Roman"/>
                <a:cs typeface="Times New Roman"/>
              </a:rPr>
              <a:t>паузу,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успокойтесь.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Задайте себе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вопрос: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«Для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чего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я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стал 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участником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чата?».</a:t>
            </a:r>
            <a:endParaRPr sz="200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между детьми произошел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конфликт,</a:t>
            </a:r>
            <a:r>
              <a:rPr sz="2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руководитель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детского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коллектива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прояснит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обстоятельства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инцидента</a:t>
            </a:r>
            <a:r>
              <a:rPr sz="2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его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позитивного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разрешения.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вопросы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нему!</a:t>
            </a:r>
            <a:endParaRPr sz="2000" dirty="0">
              <a:latin typeface="Times New Roman"/>
              <a:cs typeface="Times New Roman"/>
            </a:endParaRPr>
          </a:p>
          <a:p>
            <a:pPr marL="354965" marR="3937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Вопросы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поведению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любого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ребенка/детей,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конфликтные</a:t>
            </a:r>
            <a:r>
              <a:rPr sz="2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ситуации</a:t>
            </a:r>
            <a:r>
              <a:rPr sz="2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обсуждаются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личной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переписке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родителем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педагогом.</a:t>
            </a:r>
            <a:endParaRPr sz="2000" dirty="0">
              <a:latin typeface="Times New Roman"/>
              <a:cs typeface="Times New Roman"/>
            </a:endParaRPr>
          </a:p>
          <a:p>
            <a:pPr marL="354965" marR="38417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Сложные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конфликтные</a:t>
            </a:r>
            <a:r>
              <a:rPr sz="2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ситуации</a:t>
            </a:r>
            <a:r>
              <a:rPr sz="2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между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участниками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отношений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обсуждаются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администрацией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организации.</a:t>
            </a:r>
            <a:endParaRPr sz="2000" dirty="0">
              <a:latin typeface="Times New Roman"/>
              <a:cs typeface="Times New Roman"/>
            </a:endParaRPr>
          </a:p>
          <a:p>
            <a:pPr marL="355600" marR="30353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Любое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обсуждение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уже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разрешенных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назревающих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конфликтов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должно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быть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пресечено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администратором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чата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2000" spc="-1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30353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ru-RU" sz="2000" spc="-1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30353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sz="2050" dirty="0">
              <a:latin typeface="Times New Roman"/>
              <a:cs typeface="Times New Roman"/>
            </a:endParaRPr>
          </a:p>
          <a:p>
            <a:pPr marL="12700" marR="282575">
              <a:lnSpc>
                <a:spcPct val="100000"/>
              </a:lnSpc>
            </a:pP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Задача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каждого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родительского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чата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быть</a:t>
            </a:r>
            <a:r>
              <a:rPr sz="20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равнодушным</a:t>
            </a:r>
            <a:r>
              <a:rPr sz="20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оставаться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стороне, </a:t>
            </a:r>
            <a:r>
              <a:rPr sz="2000" b="1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когда</a:t>
            </a:r>
            <a:r>
              <a:rPr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чате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возникает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 инцидент.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Необходимо</a:t>
            </a:r>
            <a:r>
              <a:rPr sz="20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рассказать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о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ситуации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чате</a:t>
            </a:r>
            <a:r>
              <a:rPr sz="20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 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детского</a:t>
            </a:r>
            <a:r>
              <a:rPr sz="20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коллектива.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7527" y="291720"/>
            <a:ext cx="6350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Рекомендации</a:t>
            </a:r>
            <a:r>
              <a:rPr spc="-25" dirty="0"/>
              <a:t> </a:t>
            </a:r>
            <a:r>
              <a:rPr spc="-10" dirty="0"/>
              <a:t>участникам</a:t>
            </a:r>
            <a:r>
              <a:rPr spc="-5" dirty="0"/>
              <a:t> </a:t>
            </a:r>
            <a:r>
              <a:rPr spc="-30" dirty="0"/>
              <a:t>чатов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E997EB-4A77-44D3-88F0-6A15FB1206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3300" y="4572000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9488" cy="838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1024" y="1295399"/>
            <a:ext cx="8097462" cy="48878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   </a:t>
            </a:r>
            <a:r>
              <a:rPr sz="2800" b="1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Помощь</a:t>
            </a:r>
            <a:r>
              <a:rPr sz="2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ru-RU" sz="2800" b="1" spc="-1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99085" marR="132651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групповых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чатах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действует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принцип</a:t>
            </a:r>
            <a:r>
              <a:rPr sz="24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коллективной </a:t>
            </a:r>
            <a:r>
              <a:rPr sz="24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солидарности.</a:t>
            </a:r>
            <a:endParaRPr sz="2400" dirty="0">
              <a:latin typeface="Times New Roman"/>
              <a:cs typeface="Times New Roman"/>
            </a:endParaRPr>
          </a:p>
          <a:p>
            <a:pPr marL="12700" marR="139700" indent="316865">
              <a:lnSpc>
                <a:spcPct val="100000"/>
              </a:lnSpc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Поэтому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кто-то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группы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просит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 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   </a:t>
            </a:r>
            <a:r>
              <a:rPr sz="24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помощи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можете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помочь,</a:t>
            </a:r>
            <a:r>
              <a:rPr sz="2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сделайте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это.</a:t>
            </a:r>
            <a:endParaRPr sz="2400" dirty="0">
              <a:latin typeface="Times New Roman"/>
              <a:cs typeface="Times New Roman"/>
            </a:endParaRPr>
          </a:p>
          <a:p>
            <a:pPr marL="32893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 ждите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ответа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от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администратора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чата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других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98450" marR="3492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кто-то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просит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помощи,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надо писать,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если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вы НЕ </a:t>
            </a:r>
            <a:r>
              <a:rPr sz="24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можете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помочь.</a:t>
            </a:r>
            <a:endParaRPr sz="2400" dirty="0">
              <a:latin typeface="Times New Roman"/>
              <a:cs typeface="Times New Roman"/>
            </a:endParaRPr>
          </a:p>
          <a:p>
            <a:pPr marL="329565" marR="297180" indent="-635">
              <a:lnSpc>
                <a:spcPct val="100000"/>
              </a:lnSpc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Ответить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стоит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лишь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тому,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готов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откликнуться</a:t>
            </a:r>
            <a:r>
              <a:rPr sz="24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призыв. </a:t>
            </a:r>
            <a:r>
              <a:rPr sz="24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засоряйте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бессмысленной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информацией.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6837" y="270497"/>
            <a:ext cx="5177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Рекомендации </a:t>
            </a:r>
            <a:r>
              <a:rPr spc="-10" dirty="0"/>
              <a:t>участникам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486" y="1088529"/>
            <a:ext cx="3627090" cy="34747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DD10AC-BBBD-48F6-B7B9-FE8F2C0721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6110" y="4720868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9488" cy="838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308" y="921024"/>
            <a:ext cx="9068435" cy="5876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Примеры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вежливых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формулировок:</a:t>
            </a:r>
            <a:endParaRPr sz="2200">
              <a:latin typeface="Times New Roman"/>
              <a:cs typeface="Times New Roman"/>
            </a:endParaRPr>
          </a:p>
          <a:p>
            <a:pPr marL="12700" marR="662305">
              <a:lnSpc>
                <a:spcPct val="100000"/>
              </a:lnSpc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«Пожалуйста,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избегайте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2060"/>
                </a:solidFill>
                <a:latin typeface="Times New Roman"/>
                <a:cs typeface="Times New Roman"/>
              </a:rPr>
              <a:t>флуда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чате.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Обсудить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здоровье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ваших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детей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можете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личной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переписке».</a:t>
            </a:r>
            <a:endParaRPr sz="2200">
              <a:latin typeface="Times New Roman"/>
              <a:cs typeface="Times New Roman"/>
            </a:endParaRPr>
          </a:p>
          <a:p>
            <a:pPr marL="12700" marR="619125">
              <a:lnSpc>
                <a:spcPct val="100000"/>
              </a:lnSpc>
            </a:pP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«Все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вопросы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домашних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заданиях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кружках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задавайте,</a:t>
            </a:r>
            <a:r>
              <a:rPr sz="22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пожалуйста,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личной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переписке».</a:t>
            </a:r>
            <a:endParaRPr sz="2200">
              <a:latin typeface="Times New Roman"/>
              <a:cs typeface="Times New Roman"/>
            </a:endParaRPr>
          </a:p>
          <a:p>
            <a:pPr marL="12700" marR="142875">
              <a:lnSpc>
                <a:spcPct val="100000"/>
              </a:lnSpc>
            </a:pP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«Вопрос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том,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родители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могут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помочь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праздника,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обсудите,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пожалуйста,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руководителем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детского</a:t>
            </a:r>
            <a:r>
              <a:rPr sz="22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коллектива,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она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сообщит,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чем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нужна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наша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поддержка.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Мы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позаботимся,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чтобы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дети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остались 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довольны».</a:t>
            </a:r>
            <a:endParaRPr sz="2200">
              <a:latin typeface="Times New Roman"/>
              <a:cs typeface="Times New Roman"/>
            </a:endParaRPr>
          </a:p>
          <a:p>
            <a:pPr marL="12700" marR="1477645">
              <a:lnSpc>
                <a:spcPts val="2640"/>
              </a:lnSpc>
              <a:spcBef>
                <a:spcPts val="85"/>
              </a:spcBef>
              <a:tabLst>
                <a:tab pos="3103245" algn="l"/>
              </a:tabLst>
            </a:pP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«Модератор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имеет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право	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делать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замечания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(в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крайней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необходимости)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удалять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из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чата.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50"/>
              </a:lnSpc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Пожалуйста,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давайте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002060"/>
                </a:solidFill>
                <a:latin typeface="Times New Roman"/>
                <a:cs typeface="Times New Roman"/>
              </a:rPr>
              <a:t>будем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вежливы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друг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другу».</a:t>
            </a:r>
            <a:endParaRPr sz="2200">
              <a:latin typeface="Times New Roman"/>
              <a:cs typeface="Times New Roman"/>
            </a:endParaRPr>
          </a:p>
          <a:p>
            <a:pPr marL="98425" marR="67945" indent="635" algn="ctr">
              <a:lnSpc>
                <a:spcPct val="100000"/>
              </a:lnSpc>
              <a:spcBef>
                <a:spcPts val="1205"/>
              </a:spcBef>
            </a:pP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Напоминаем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вам,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любой</a:t>
            </a:r>
            <a:r>
              <a:rPr sz="22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чат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это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общественное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пространство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определенного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социума.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0" dirty="0">
                <a:solidFill>
                  <a:srgbClr val="002060"/>
                </a:solidFill>
                <a:latin typeface="Times New Roman"/>
                <a:cs typeface="Times New Roman"/>
              </a:rPr>
              <a:t>Будьте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уважительны и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предельно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корректны.</a:t>
            </a:r>
            <a:endParaRPr sz="2200">
              <a:latin typeface="Times New Roman"/>
              <a:cs typeface="Times New Roman"/>
            </a:endParaRPr>
          </a:p>
          <a:p>
            <a:pPr marL="24130" algn="ctr">
              <a:lnSpc>
                <a:spcPct val="100000"/>
              </a:lnSpc>
              <a:tabLst>
                <a:tab pos="1343660" algn="l"/>
              </a:tabLst>
            </a:pP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Следуйте	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сформированным</a:t>
            </a:r>
            <a:r>
              <a:rPr sz="22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правилам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коммуникации!</a:t>
            </a:r>
            <a:endParaRPr sz="2200">
              <a:latin typeface="Times New Roman"/>
              <a:cs typeface="Times New Roman"/>
            </a:endParaRPr>
          </a:p>
          <a:p>
            <a:pPr marL="34290" marR="5080" algn="ctr">
              <a:lnSpc>
                <a:spcPct val="100000"/>
              </a:lnSpc>
            </a:pP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Вся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официальная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информация</a:t>
            </a:r>
            <a:r>
              <a:rPr sz="22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размещается</a:t>
            </a:r>
            <a:r>
              <a:rPr sz="22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ЭЖД,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сайте</a:t>
            </a:r>
            <a:r>
              <a:rPr sz="22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школы,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b="1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учительском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чате!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68592" y="276148"/>
            <a:ext cx="5212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Как</a:t>
            </a:r>
            <a:r>
              <a:rPr spc="-25" dirty="0"/>
              <a:t> </a:t>
            </a:r>
            <a:r>
              <a:rPr spc="-15" dirty="0"/>
              <a:t>напомнить</a:t>
            </a:r>
            <a:r>
              <a:rPr spc="-45" dirty="0"/>
              <a:t> </a:t>
            </a:r>
            <a:r>
              <a:rPr dirty="0"/>
              <a:t>о</a:t>
            </a:r>
            <a:r>
              <a:rPr spc="-20" dirty="0"/>
              <a:t> </a:t>
            </a:r>
            <a:r>
              <a:rPr dirty="0"/>
              <a:t>правилах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2700" y="1051559"/>
            <a:ext cx="3266438" cy="37490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BD0C8A-692E-413F-9940-9BF0A36597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7100" y="4700743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8" y="279952"/>
            <a:ext cx="11944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5" dirty="0"/>
              <a:t>Способы</a:t>
            </a:r>
            <a:r>
              <a:rPr sz="3200" spc="-40" dirty="0"/>
              <a:t> </a:t>
            </a:r>
            <a:r>
              <a:rPr sz="3200" spc="-5" dirty="0"/>
              <a:t>взаимодействия</a:t>
            </a:r>
            <a:r>
              <a:rPr sz="3200" spc="-30" dirty="0"/>
              <a:t> </a:t>
            </a:r>
            <a:r>
              <a:rPr sz="3200" spc="-10" dirty="0"/>
              <a:t>родителей</a:t>
            </a:r>
            <a:r>
              <a:rPr sz="3200" spc="-25" dirty="0"/>
              <a:t> </a:t>
            </a:r>
            <a:r>
              <a:rPr sz="3200" dirty="0"/>
              <a:t>и</a:t>
            </a:r>
            <a:r>
              <a:rPr sz="3200" spc="-10" dirty="0"/>
              <a:t> образовательной</a:t>
            </a:r>
            <a:r>
              <a:rPr sz="3200" spc="-45" dirty="0"/>
              <a:t> </a:t>
            </a:r>
            <a:r>
              <a:rPr sz="3200" dirty="0"/>
              <a:t>организации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86963" y="1147095"/>
            <a:ext cx="551815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Электронный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дневник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Электронная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почта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Заказное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письмо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с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уведомлением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Мессенджер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сети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Часто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родители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состоят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чатах родителей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детских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коллективов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своих детей.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655320">
              <a:lnSpc>
                <a:spcPct val="100000"/>
              </a:lnSpc>
              <a:tabLst>
                <a:tab pos="1320165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часто	информация,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которая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направляется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него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соответствует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цели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чата.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3495">
              <a:lnSpc>
                <a:spcPct val="100000"/>
              </a:lnSpc>
            </a:pP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Стоит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быть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участником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чата,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есть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учителя,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002060"/>
                </a:solidFill>
                <a:latin typeface="Times New Roman"/>
                <a:cs typeface="Times New Roman"/>
              </a:rPr>
              <a:t>куда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он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выкладывает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всю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необходимую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актуальную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информацию.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5001" y="990600"/>
            <a:ext cx="6038087" cy="37947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EE42EF9-BADA-4D14-B752-C9C9846AD4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9919" y="4750634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74988" y="1463426"/>
            <a:ext cx="4571975" cy="3426562"/>
            <a:chOff x="6304695" y="1915426"/>
            <a:chExt cx="5265881" cy="3927043"/>
          </a:xfrm>
        </p:grpSpPr>
        <p:sp>
          <p:nvSpPr>
            <p:cNvPr id="4" name="object 4"/>
            <p:cNvSpPr/>
            <p:nvPr/>
          </p:nvSpPr>
          <p:spPr>
            <a:xfrm>
              <a:off x="6365552" y="3087544"/>
              <a:ext cx="1807845" cy="539750"/>
            </a:xfrm>
            <a:custGeom>
              <a:avLst/>
              <a:gdLst/>
              <a:ahLst/>
              <a:cxnLst/>
              <a:rect l="l" t="t" r="r" b="b"/>
              <a:pathLst>
                <a:path w="1807845" h="539750">
                  <a:moveTo>
                    <a:pt x="1807565" y="0"/>
                  </a:moveTo>
                  <a:lnTo>
                    <a:pt x="0" y="539318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4695" y="3586725"/>
              <a:ext cx="84455" cy="73025"/>
            </a:xfrm>
            <a:custGeom>
              <a:avLst/>
              <a:gdLst/>
              <a:ahLst/>
              <a:cxnLst/>
              <a:rect l="l" t="t" r="r" b="b"/>
              <a:pathLst>
                <a:path w="84454" h="73025">
                  <a:moveTo>
                    <a:pt x="62128" y="0"/>
                  </a:moveTo>
                  <a:lnTo>
                    <a:pt x="0" y="58293"/>
                  </a:lnTo>
                  <a:lnTo>
                    <a:pt x="83921" y="73012"/>
                  </a:lnTo>
                  <a:lnTo>
                    <a:pt x="62128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4409" y="1915426"/>
              <a:ext cx="3566167" cy="392704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68879" y="1170904"/>
            <a:ext cx="50038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002060"/>
                </a:solidFill>
                <a:latin typeface="Times New Roman"/>
                <a:cs typeface="Times New Roman"/>
              </a:rPr>
              <a:t>где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администратор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-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руководитель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детского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коллектива: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Воспитатель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Педагог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начальной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школы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Классный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5638" y="1170904"/>
            <a:ext cx="4502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265" algn="l"/>
              </a:tabLst>
            </a:pP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002060"/>
                </a:solidFill>
                <a:latin typeface="Times New Roman"/>
                <a:cs typeface="Times New Roman"/>
              </a:rPr>
              <a:t>где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администратор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sz="24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родитель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41838" y="3704330"/>
            <a:ext cx="510540" cy="1003935"/>
            <a:chOff x="5541838" y="3704330"/>
            <a:chExt cx="510540" cy="1003935"/>
          </a:xfrm>
        </p:grpSpPr>
        <p:sp>
          <p:nvSpPr>
            <p:cNvPr id="10" name="object 10"/>
            <p:cNvSpPr/>
            <p:nvPr/>
          </p:nvSpPr>
          <p:spPr>
            <a:xfrm>
              <a:off x="5554539" y="3717032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1"/>
                  </a:lnTo>
                  <a:lnTo>
                    <a:pt x="0" y="736091"/>
                  </a:lnTo>
                  <a:lnTo>
                    <a:pt x="242315" y="978407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54538" y="371703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2"/>
                  </a:moveTo>
                  <a:lnTo>
                    <a:pt x="121157" y="736092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2"/>
                  </a:lnTo>
                  <a:lnTo>
                    <a:pt x="484631" y="736092"/>
                  </a:lnTo>
                  <a:lnTo>
                    <a:pt x="242315" y="978408"/>
                  </a:lnTo>
                  <a:lnTo>
                    <a:pt x="0" y="736092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343819" y="3136205"/>
            <a:ext cx="1877060" cy="526415"/>
            <a:chOff x="3343819" y="3136205"/>
            <a:chExt cx="1877060" cy="526415"/>
          </a:xfrm>
        </p:grpSpPr>
        <p:sp>
          <p:nvSpPr>
            <p:cNvPr id="13" name="object 13"/>
            <p:cNvSpPr/>
            <p:nvPr/>
          </p:nvSpPr>
          <p:spPr>
            <a:xfrm>
              <a:off x="3348582" y="3140967"/>
              <a:ext cx="1811020" cy="487680"/>
            </a:xfrm>
            <a:custGeom>
              <a:avLst/>
              <a:gdLst/>
              <a:ahLst/>
              <a:cxnLst/>
              <a:rect l="l" t="t" r="r" b="b"/>
              <a:pathLst>
                <a:path w="1811020" h="487679">
                  <a:moveTo>
                    <a:pt x="0" y="0"/>
                  </a:moveTo>
                  <a:lnTo>
                    <a:pt x="1810893" y="487553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37306" y="3588420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19812" y="0"/>
                  </a:moveTo>
                  <a:lnTo>
                    <a:pt x="0" y="73583"/>
                  </a:lnTo>
                  <a:lnTo>
                    <a:pt x="83489" y="56603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847372" y="4889987"/>
            <a:ext cx="38265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Действуют</a:t>
            </a: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одни</a:t>
            </a:r>
            <a:r>
              <a:rPr sz="2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те</a:t>
            </a:r>
            <a:r>
              <a:rPr sz="28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же </a:t>
            </a:r>
            <a:r>
              <a:rPr sz="2800" b="1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правила,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нормы</a:t>
            </a:r>
            <a:r>
              <a:rPr sz="28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регламенты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011498" y="305286"/>
            <a:ext cx="2289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Виды</a:t>
            </a:r>
            <a:r>
              <a:rPr spc="-80" dirty="0"/>
              <a:t> </a:t>
            </a:r>
            <a:r>
              <a:rPr spc="-30" dirty="0"/>
              <a:t>чатов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D364A5F-A877-4005-88C3-E0B54F8BA3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250" y="4695565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9488" cy="838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4927" y="992408"/>
            <a:ext cx="8098173" cy="5090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00206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Включите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желающих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вручную</a:t>
            </a:r>
            <a:r>
              <a:rPr sz="2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ссылке</a:t>
            </a:r>
            <a:endParaRPr sz="2250" dirty="0">
              <a:latin typeface="Times New Roman"/>
              <a:cs typeface="Times New Roman"/>
            </a:endParaRPr>
          </a:p>
          <a:p>
            <a:pPr marL="299085" marR="13525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Назовите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чат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так,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чтобы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всем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было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понятно,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родители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какого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класса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включены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чат</a:t>
            </a:r>
            <a:endParaRPr sz="22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Поставьте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аватар,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который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помог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его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легко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находить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списке</a:t>
            </a:r>
            <a:endParaRPr sz="2250" dirty="0">
              <a:latin typeface="Times New Roman"/>
              <a:cs typeface="Times New Roman"/>
            </a:endParaRPr>
          </a:p>
          <a:p>
            <a:pPr marL="299085" marR="2971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Назначьте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помимо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себя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еще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одного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администратора,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который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технического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сбоя,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случайно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удалитесь,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поддержит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порядок в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чате,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включит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вас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45" dirty="0" err="1">
                <a:solidFill>
                  <a:srgbClr val="002060"/>
                </a:solidFill>
                <a:latin typeface="Times New Roman"/>
                <a:cs typeface="Times New Roman"/>
              </a:rPr>
              <a:t>туда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заново</a:t>
            </a:r>
            <a:endParaRPr sz="2250" dirty="0">
              <a:latin typeface="Times New Roman"/>
              <a:cs typeface="Times New Roman"/>
            </a:endParaRPr>
          </a:p>
          <a:p>
            <a:pPr marL="299085" marR="6413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Разработайте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регламент/правила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чата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ознакомьте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 ним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Проще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всего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выложить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регламент/правила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описание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группы</a:t>
            </a:r>
            <a:endParaRPr sz="2250" dirty="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Новых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желательно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ознакомить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правилами,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посредством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личных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сообщений</a:t>
            </a:r>
            <a:endParaRPr sz="2200" dirty="0">
              <a:latin typeface="Times New Roman"/>
              <a:cs typeface="Times New Roman"/>
            </a:endParaRPr>
          </a:p>
          <a:p>
            <a:pPr marL="299085" marR="4254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Предупредите,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тех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участников,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кто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002060"/>
                </a:solidFill>
                <a:latin typeface="Times New Roman"/>
                <a:cs typeface="Times New Roman"/>
              </a:rPr>
              <a:t>будет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соблюдать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правила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регламенты,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согласованные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всеми,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2060"/>
                </a:solidFill>
                <a:latin typeface="Times New Roman"/>
                <a:cs typeface="Times New Roman"/>
              </a:rPr>
              <a:t>будете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вынуждены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удалить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7122" y="252210"/>
            <a:ext cx="8590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Зоны</a:t>
            </a:r>
            <a:r>
              <a:rPr spc="-20" dirty="0"/>
              <a:t> </a:t>
            </a:r>
            <a:r>
              <a:rPr dirty="0"/>
              <a:t>ответственности</a:t>
            </a:r>
            <a:r>
              <a:rPr spc="5" dirty="0"/>
              <a:t> </a:t>
            </a:r>
            <a:r>
              <a:rPr spc="-10" dirty="0"/>
              <a:t>администратора</a:t>
            </a:r>
            <a:r>
              <a:rPr spc="-15" dirty="0"/>
              <a:t> чата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3100" y="1371600"/>
            <a:ext cx="2838572" cy="28640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CEA4AF-297D-46F9-8FCF-275CC9740B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80563" y="4648200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6201" cy="9056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965" y="916475"/>
            <a:ext cx="11154136" cy="54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01750" indent="-342900">
              <a:lnSpc>
                <a:spcPct val="100000"/>
              </a:lnSpc>
              <a:spcBef>
                <a:spcPts val="95"/>
              </a:spcBef>
              <a:buClr>
                <a:srgbClr val="00206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учительском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чате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имеется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вся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информация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родителей,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которая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необходима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эффективной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процесса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обучения.</a:t>
            </a:r>
            <a:endParaRPr sz="2200" dirty="0">
              <a:latin typeface="Times New Roman"/>
              <a:cs typeface="Times New Roman"/>
            </a:endParaRPr>
          </a:p>
          <a:p>
            <a:pPr marL="12700" marR="5080" indent="348615">
              <a:lnSpc>
                <a:spcPct val="100000"/>
              </a:lnSpc>
              <a:tabLst>
                <a:tab pos="11622405" algn="l"/>
              </a:tabLst>
            </a:pP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да</a:t>
            </a:r>
            <a:r>
              <a:rPr sz="2200" b="1" spc="-7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 вы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ад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ыв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о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фици</a:t>
            </a:r>
            <a:r>
              <a:rPr sz="22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ль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инф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ци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ю,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 err="1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b="1" spc="-25" dirty="0" err="1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b="1" spc="-40" dirty="0" err="1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b="1" spc="-40" dirty="0" err="1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200"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200" b="1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щ</a:t>
            </a:r>
            <a:r>
              <a:rPr sz="2200" b="1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b="1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200"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lang="ru-RU"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 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электронном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дневнике</a:t>
            </a:r>
            <a:r>
              <a:rPr sz="22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оперативности</a:t>
            </a:r>
            <a:r>
              <a:rPr sz="22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ознакомления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ней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родителей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2250" dirty="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зависимости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учительского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чата,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родители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либо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могут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оставлять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свои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комментарии,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либо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нет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(в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этом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можно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ответить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педагогу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личными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сообщениями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).</a:t>
            </a:r>
            <a:endParaRPr sz="2250" dirty="0">
              <a:latin typeface="Times New Roman"/>
              <a:cs typeface="Times New Roman"/>
            </a:endParaRPr>
          </a:p>
          <a:p>
            <a:pPr marL="360680">
              <a:lnSpc>
                <a:spcPct val="100000"/>
              </a:lnSpc>
            </a:pP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Плюсы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педагогического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чата: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Получение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информации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первоисточника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Получение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официальной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информации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Объективность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мнения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учителя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сообщениях,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комментариях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Оперативность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предоставления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информации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Корректность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предоставляемой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информации,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переписки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Рассмотрение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ситуаций,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сложившихся</a:t>
            </a:r>
            <a:r>
              <a:rPr sz="22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вашим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ребенком,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вашем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родительском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сообществе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Отсутствие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конфликтных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ситуаций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Отсутствие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информации,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касающейся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обучения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воспитания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5155" y="303631"/>
            <a:ext cx="8425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Учительский</a:t>
            </a:r>
            <a:r>
              <a:rPr spc="-15" dirty="0"/>
              <a:t> </a:t>
            </a:r>
            <a:r>
              <a:rPr spc="-95" dirty="0"/>
              <a:t>чат.</a:t>
            </a:r>
            <a:r>
              <a:rPr spc="10" dirty="0"/>
              <a:t> </a:t>
            </a:r>
            <a:r>
              <a:rPr spc="-10" dirty="0"/>
              <a:t>Администратор</a:t>
            </a:r>
            <a:r>
              <a:rPr spc="-20" dirty="0"/>
              <a:t> </a:t>
            </a:r>
            <a:r>
              <a:rPr dirty="0"/>
              <a:t>- </a:t>
            </a:r>
            <a:r>
              <a:rPr spc="-20" dirty="0"/>
              <a:t>педагог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5CFB86-5702-4A01-8F76-19A08D9D89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2232" y="4760794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9488" cy="838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9632" y="992409"/>
            <a:ext cx="6722109" cy="54700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Ориентируйтесь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полученную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информаци</a:t>
            </a:r>
            <a:r>
              <a:rPr lang="ru-RU" sz="22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endParaRPr sz="2200" dirty="0">
              <a:latin typeface="Times New Roman"/>
              <a:cs typeface="Times New Roman"/>
            </a:endParaRPr>
          </a:p>
          <a:p>
            <a:pPr marL="13335" marR="906144" indent="-635">
              <a:lnSpc>
                <a:spcPct val="100000"/>
              </a:lnSpc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учительского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чата,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электронного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дневника,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она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является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официальной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достоверной.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3335" marR="6350" indent="-635">
              <a:lnSpc>
                <a:spcPct val="100000"/>
              </a:lnSpc>
              <a:tabLst>
                <a:tab pos="1374140" algn="l"/>
                <a:tab pos="2006600" algn="l"/>
                <a:tab pos="3717925" algn="l"/>
                <a:tab pos="4859655" algn="l"/>
                <a:tab pos="6575425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spc="-4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мн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ите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ф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5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ци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114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ор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spc="-7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родительском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чате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быть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неверной,</a:t>
            </a:r>
            <a:endParaRPr sz="2200" dirty="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</a:pP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некорректной,</a:t>
            </a:r>
            <a:r>
              <a:rPr sz="2200" spc="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субъективной,</a:t>
            </a:r>
            <a:r>
              <a:rPr sz="2200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ее</a:t>
            </a:r>
            <a:r>
              <a:rPr sz="22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передают</a:t>
            </a:r>
            <a:r>
              <a:rPr sz="22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</a:t>
            </a:r>
            <a:r>
              <a:rPr sz="2200" spc="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слов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педагога.</a:t>
            </a:r>
            <a:endParaRPr sz="2200" dirty="0">
              <a:latin typeface="Times New Roman"/>
              <a:cs typeface="Times New Roman"/>
            </a:endParaRPr>
          </a:p>
          <a:p>
            <a:pPr marL="12700" marR="6350" indent="-635">
              <a:lnSpc>
                <a:spcPct val="100000"/>
              </a:lnSpc>
              <a:tabLst>
                <a:tab pos="993775" algn="l"/>
                <a:tab pos="2378710" algn="l"/>
                <a:tab pos="2699385" algn="l"/>
                <a:tab pos="3967479" algn="l"/>
                <a:tab pos="5708015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-114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spc="-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чн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яйт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spc="-4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да</a:t>
            </a:r>
            <a:r>
              <a:rPr sz="2200" spc="-6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га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ин</a:t>
            </a:r>
            <a:r>
              <a:rPr sz="2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ф</a:t>
            </a:r>
            <a:r>
              <a:rPr sz="2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3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1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2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ац</a:t>
            </a:r>
            <a:r>
              <a:rPr sz="2200" spc="-2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lang="ru-RU" sz="2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12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spc="-4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4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ю  транслируют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родители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родительский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65" dirty="0">
                <a:solidFill>
                  <a:srgbClr val="002060"/>
                </a:solidFill>
                <a:latin typeface="Times New Roman"/>
                <a:cs typeface="Times New Roman"/>
              </a:rPr>
              <a:t>чат.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получаете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информацию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электронном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дневнике,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учительском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чате,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то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какую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еще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информацию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можете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получить в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родительском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чате?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Так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необходима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вам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информация,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к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легальности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которой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есть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вопросы?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9170" y="269764"/>
            <a:ext cx="8425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Учительский</a:t>
            </a:r>
            <a:r>
              <a:rPr spc="-15" dirty="0"/>
              <a:t> </a:t>
            </a:r>
            <a:r>
              <a:rPr spc="-95" dirty="0"/>
              <a:t>чат.</a:t>
            </a:r>
            <a:r>
              <a:rPr spc="10" dirty="0"/>
              <a:t> </a:t>
            </a:r>
            <a:r>
              <a:rPr spc="-10" dirty="0"/>
              <a:t>Администратор</a:t>
            </a:r>
            <a:r>
              <a:rPr spc="-20" dirty="0"/>
              <a:t> </a:t>
            </a:r>
            <a:r>
              <a:rPr dirty="0"/>
              <a:t>- </a:t>
            </a:r>
            <a:r>
              <a:rPr spc="-20" dirty="0"/>
              <a:t>педагог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0024" y="1447800"/>
            <a:ext cx="4856924" cy="27733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F4B104-B279-45C7-85A6-A58250BE0C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5859" y="4648200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9488" cy="838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135" y="930854"/>
            <a:ext cx="7308850" cy="5724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52525" indent="-342900">
              <a:lnSpc>
                <a:spcPct val="100000"/>
              </a:lnSpc>
              <a:spcBef>
                <a:spcPts val="95"/>
              </a:spcBef>
              <a:buClr>
                <a:srgbClr val="00206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Должны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быть установлены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правила, по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которым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общается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группа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2060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39814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систематическом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нарушении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(нецензурная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брань,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провокация,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разжигание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конфликтов,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оскорбления),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быть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исключен.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060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сложные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вопросы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должны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направляться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личные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сообщения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детского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коллектива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быть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направлены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обсуждения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их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тематической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встрече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классным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руководителем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представителем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администрации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зависимости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темы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вопроса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2060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4965" marR="18478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Пресекайте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2060"/>
                </a:solidFill>
                <a:latin typeface="Times New Roman"/>
                <a:cs typeface="Times New Roman"/>
              </a:rPr>
              <a:t>флуд,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хейтеринг,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рассылку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развлекательного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контента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 рекламы.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нужно,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создайте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"флудилку"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дайте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ссылку</a:t>
            </a:r>
            <a:r>
              <a:rPr sz="2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вступление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тем,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кто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заинтересован</a:t>
            </a:r>
            <a:r>
              <a:rPr sz="2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таком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неформальном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общении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474" y="212316"/>
            <a:ext cx="6471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7095" algn="l"/>
              </a:tabLst>
            </a:pPr>
            <a:r>
              <a:rPr dirty="0"/>
              <a:t>Ч</a:t>
            </a:r>
            <a:r>
              <a:rPr spc="-100" dirty="0"/>
              <a:t>а</a:t>
            </a:r>
            <a:r>
              <a:rPr dirty="0"/>
              <a:t>т</a:t>
            </a:r>
            <a:r>
              <a:rPr spc="10" dirty="0"/>
              <a:t> </a:t>
            </a:r>
            <a:r>
              <a:rPr spc="-185" dirty="0"/>
              <a:t>г</a:t>
            </a:r>
            <a:r>
              <a:rPr dirty="0"/>
              <a:t>де</a:t>
            </a:r>
            <a:r>
              <a:rPr spc="-5" dirty="0"/>
              <a:t> а</a:t>
            </a:r>
            <a:r>
              <a:rPr dirty="0"/>
              <a:t>дм</a:t>
            </a:r>
            <a:r>
              <a:rPr spc="5" dirty="0"/>
              <a:t>ини</a:t>
            </a:r>
            <a:r>
              <a:rPr spc="-5" dirty="0"/>
              <a:t>с</a:t>
            </a:r>
            <a:r>
              <a:rPr spc="45" dirty="0"/>
              <a:t>т</a:t>
            </a:r>
            <a:r>
              <a:rPr dirty="0"/>
              <a:t>р</a:t>
            </a:r>
            <a:r>
              <a:rPr spc="-100" dirty="0"/>
              <a:t>а</a:t>
            </a:r>
            <a:r>
              <a:rPr spc="-50" dirty="0"/>
              <a:t>т</a:t>
            </a:r>
            <a:r>
              <a:rPr dirty="0"/>
              <a:t>ор	р</a:t>
            </a:r>
            <a:r>
              <a:rPr spc="-110" dirty="0"/>
              <a:t>о</a:t>
            </a:r>
            <a:r>
              <a:rPr dirty="0"/>
              <a:t>д</a:t>
            </a:r>
            <a:r>
              <a:rPr spc="5" dirty="0"/>
              <a:t>и</a:t>
            </a:r>
            <a:r>
              <a:rPr dirty="0"/>
              <a:t>т</a:t>
            </a:r>
            <a:r>
              <a:rPr spc="-5" dirty="0"/>
              <a:t>е</a:t>
            </a:r>
            <a:r>
              <a:rPr dirty="0"/>
              <a:t>ль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6985" y="1376771"/>
            <a:ext cx="4753355" cy="30449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531319-C669-493B-B926-ADA3F59A60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7100" y="4704914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9488" cy="838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9395" y="973272"/>
            <a:ext cx="9730105" cy="5347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Стоит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задуматься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перед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тем,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дадите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согласие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участие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чате,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готовы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ли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принимать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участие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общении?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Сформулированы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правила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поведения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в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чате?</a:t>
            </a:r>
            <a:endParaRPr sz="2400" dirty="0">
              <a:latin typeface="Times New Roman"/>
              <a:cs typeface="Times New Roman"/>
            </a:endParaRPr>
          </a:p>
          <a:p>
            <a:pPr marL="12700" marR="3237865">
              <a:lnSpc>
                <a:spcPct val="150000"/>
              </a:lnSpc>
            </a:pP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Откуда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берут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информацию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2400" spc="-20" dirty="0" err="1">
                <a:solidFill>
                  <a:srgbClr val="002060"/>
                </a:solidFill>
                <a:latin typeface="Times New Roman"/>
                <a:cs typeface="Times New Roman"/>
              </a:rPr>
              <a:t>зачем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Times New Roman"/>
                <a:cs typeface="Times New Roman"/>
              </a:rPr>
              <a:t>ее</a:t>
            </a:r>
            <a:r>
              <a:rPr lang="ru-RU"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выкладывают</a:t>
            </a:r>
            <a:r>
              <a:rPr sz="24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чате?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002060"/>
                </a:solidFill>
                <a:latin typeface="Times New Roman"/>
                <a:cs typeface="Times New Roman"/>
              </a:rPr>
              <a:t>Сколько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сообщений 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будет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приходить</a:t>
            </a:r>
            <a:r>
              <a:rPr sz="24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день?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Будет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ли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выкладываться</a:t>
            </a:r>
            <a:r>
              <a:rPr sz="24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ненужная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4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рекламная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информация?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Будут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ли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корректны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участники,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ждать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ли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неприятностей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общении?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Будет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ли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выкладываться</a:t>
            </a:r>
            <a:r>
              <a:rPr sz="24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информация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личного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характера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общее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пространство?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7122" y="212316"/>
            <a:ext cx="8853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Родительский</a:t>
            </a:r>
            <a:r>
              <a:rPr spc="-30" dirty="0"/>
              <a:t> </a:t>
            </a:r>
            <a:r>
              <a:rPr spc="-95" dirty="0"/>
              <a:t>чат.</a:t>
            </a:r>
            <a:r>
              <a:rPr spc="15" dirty="0"/>
              <a:t> </a:t>
            </a:r>
            <a:r>
              <a:rPr spc="-10" dirty="0"/>
              <a:t>Администратор</a:t>
            </a:r>
            <a:r>
              <a:rPr spc="-30" dirty="0"/>
              <a:t> </a:t>
            </a:r>
            <a:r>
              <a:rPr dirty="0"/>
              <a:t>- </a:t>
            </a:r>
            <a:r>
              <a:rPr spc="-15" dirty="0"/>
              <a:t>родитель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A438C0-D3F6-4929-A5BD-2A96F2F2E9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9500" y="4718289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9488" cy="838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8969" y="1140614"/>
            <a:ext cx="741362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3200" indent="-342900">
              <a:lnSpc>
                <a:spcPct val="100000"/>
              </a:lnSpc>
              <a:spcBef>
                <a:spcPts val="105"/>
              </a:spcBef>
              <a:buClr>
                <a:srgbClr val="00206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Делайте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замечания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злостного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нарушения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регламента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-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иначе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скоро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чат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превратится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источник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спама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негатива.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позволяйте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писать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сообщения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теме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класса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2060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40005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Будьте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последовательны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своих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действиях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справедливы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ко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всем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участникам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2060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Действуйте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вежливо,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 твердо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2060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4180840" algn="l"/>
              </a:tabLst>
            </a:pP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участники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группы</a:t>
            </a:r>
            <a:r>
              <a:rPr sz="2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объединены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одной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целью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получением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образования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своих детей,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поэтому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общение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всех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группы,</a:t>
            </a:r>
            <a:r>
              <a:rPr sz="2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должно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выстраиваться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уважительном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отношении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друг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к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другу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68275" marR="29845" algn="ctr">
              <a:lnSpc>
                <a:spcPct val="100000"/>
              </a:lnSpc>
            </a:pP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Помните, 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что 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некоторые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ваши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комментарии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могут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попасть по </a:t>
            </a:r>
            <a:r>
              <a:rPr sz="2000" b="1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статьи законов 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РФ, потому что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любой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 </a:t>
            </a:r>
            <a:r>
              <a:rPr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может 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сделать </a:t>
            </a:r>
            <a:r>
              <a:rPr sz="2000" b="1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скриншот переписки, 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поэтому 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необходимо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максимально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корректное</a:t>
            </a:r>
            <a:r>
              <a:rPr sz="20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и уважительное</a:t>
            </a:r>
            <a:r>
              <a:rPr sz="20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отношение</a:t>
            </a:r>
            <a:r>
              <a:rPr sz="20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друг</a:t>
            </a:r>
            <a:r>
              <a:rPr sz="20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к </a:t>
            </a:r>
            <a:r>
              <a:rPr sz="20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другу.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7122" y="212316"/>
            <a:ext cx="8853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Родительский</a:t>
            </a:r>
            <a:r>
              <a:rPr spc="-30" dirty="0"/>
              <a:t> </a:t>
            </a:r>
            <a:r>
              <a:rPr spc="-95" dirty="0"/>
              <a:t>чат.</a:t>
            </a:r>
            <a:r>
              <a:rPr spc="15" dirty="0"/>
              <a:t> </a:t>
            </a:r>
            <a:r>
              <a:rPr spc="-10" dirty="0"/>
              <a:t>Администратор</a:t>
            </a:r>
            <a:r>
              <a:rPr spc="-30" dirty="0"/>
              <a:t> </a:t>
            </a:r>
            <a:r>
              <a:rPr dirty="0"/>
              <a:t>- </a:t>
            </a:r>
            <a:r>
              <a:rPr spc="-15" dirty="0"/>
              <a:t>родитель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7793" y="1070988"/>
            <a:ext cx="4178807" cy="36408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A40E4B-39D5-4C15-9CC1-E8A919C7DA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6522" y="4760794"/>
            <a:ext cx="2091109" cy="2097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1172</Words>
  <Application>Microsoft Office PowerPoint</Application>
  <PresentationFormat>Произвольный</PresentationFormat>
  <Paragraphs>154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Calibri</vt:lpstr>
      <vt:lpstr>Office Theme</vt:lpstr>
      <vt:lpstr>Муниципальное общеобразовательное учреждение «Гимназия №20 имени Героя Советского Союза В.Б. Миронова»</vt:lpstr>
      <vt:lpstr>Способы взаимодействия родителей и образовательной организации</vt:lpstr>
      <vt:lpstr>Виды чатов</vt:lpstr>
      <vt:lpstr>Зоны ответственности администратора чата</vt:lpstr>
      <vt:lpstr>Учительский чат. Администратор - педагог</vt:lpstr>
      <vt:lpstr>Учительский чат. Администратор - педагог</vt:lpstr>
      <vt:lpstr>Чат где администратор родитель</vt:lpstr>
      <vt:lpstr>Родительский чат. Администратор - родитель</vt:lpstr>
      <vt:lpstr>Родительский чат. Администратор - родитель</vt:lpstr>
      <vt:lpstr>Правила коммуникации в чате</vt:lpstr>
      <vt:lpstr>Правила коммуникации в чате</vt:lpstr>
      <vt:lpstr>Правила чата</vt:lpstr>
      <vt:lpstr>Рекомендации участникам</vt:lpstr>
      <vt:lpstr>Рекомендации участникам</vt:lpstr>
      <vt:lpstr>Рекомендации участникам чатов</vt:lpstr>
      <vt:lpstr>Рекомендации участникам</vt:lpstr>
      <vt:lpstr>Как напомнить о правилах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5</cp:revision>
  <dcterms:created xsi:type="dcterms:W3CDTF">2021-08-11T17:42:29Z</dcterms:created>
  <dcterms:modified xsi:type="dcterms:W3CDTF">2021-08-31T14:09:26Z</dcterms:modified>
</cp:coreProperties>
</file>